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media/image1.png" ContentType="image/png"/>
  <Override PartName="/ppt/media/image2.png" ContentType="image/png"/>
  <Override PartName="/ppt/media/image9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delle note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&lt;intestazione&gt;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&lt;data/ora&gt;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6310CFA3-4BC9-4877-8BE1-C76DE3391547}" type="slidenum"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A307B9F3-3E0E-4410-8030-88B02D424DEB}" type="slidenum"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5B6231B0-954A-4E3A-8828-02B3AB86626A}" type="slidenum"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4E29329A-7CAA-4958-B032-E2A37FD93564}" type="slidenum"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00F266C2-3F88-4CF9-A352-54A7D81833C1}" type="slidenum"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55CF876B-037A-4954-83D6-478F8996A7F8}" type="slidenum"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1E6154B6-DC7C-4330-B078-B8501711612D}" type="slidenum">
              <a:rPr b="0" lang="it-I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79" name="" descr=""/>
          <p:cNvPicPr/>
          <p:nvPr/>
        </p:nvPicPr>
        <p:blipFill>
          <a:blip r:embed="rId3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18" name="" descr="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119" name="" descr=""/>
          <p:cNvPicPr/>
          <p:nvPr/>
        </p:nvPicPr>
        <p:blipFill>
          <a:blip r:embed="rId3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57" name="" descr=""/>
          <p:cNvPicPr/>
          <p:nvPr/>
        </p:nvPicPr>
        <p:blipFill>
          <a:blip r:embed="rId2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158" name="" descr=""/>
          <p:cNvPicPr/>
          <p:nvPr/>
        </p:nvPicPr>
        <p:blipFill>
          <a:blip r:embed="rId3"/>
          <a:stretch/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Fare clic per modificare lo stile del titolo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742D9FA4-BFC8-494C-984F-E416D2EC5E1A}" type="datetime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30/08/17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A3419D9-5AF5-4FCE-8268-3BA5B5E01196}" type="slidenum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 struttura</a:t>
            </a:r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Fare clic per modificare lo stile del titolo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Sesto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Settimo livello strutturaFare clic per modificare stili del testo dello schema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21855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Sesto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Settimo livello strutturaFare clic per modificare stili del testo dello schema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4648320" y="3938760"/>
            <a:ext cx="4038120" cy="21873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Sesto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Settimo livello strutturaFare clic per modificare stili del testo dello schema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F343B326-9CD7-4500-B0A1-ABA612E96692}" type="slidenum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Fare clic per modificare lo stile del titolo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Sesto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Settimo livello strutturaFare clic per modificare stili del testo dello schema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Sesto livello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Settimo livello strutturaFare clic per modificare stili del testo dello schema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045FD3A-339A-4F71-BF23-096C027B33AD}" type="slidenum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Fare clic per modificare lo stile del titolo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90000" rIns="90000" tIns="45000" bIns="4500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Fai clic per modificare il formato del testo della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Sesto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Settimo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2F3670B-59D8-4063-9233-863605FAAD26}" type="slidenum">
              <a:rPr b="0" lang="it-IT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684360" y="2421000"/>
            <a:ext cx="7773480" cy="201888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
</a:t>
            </a:r>
            <a:r>
              <a:rPr b="1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
</a:t>
            </a: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
</a:t>
            </a:r>
            <a:r>
              <a:rPr b="1" lang="it-IT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Sezione di Psicologia dello Sviluppo e dell’Educazione</a:t>
            </a:r>
            <a:r>
              <a:rPr b="1" lang="it-IT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
</a:t>
            </a:r>
            <a:r>
              <a:rPr b="1" lang="it-IT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BILANCI CONSUNTIVO E DI PREVISIONE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
</a:t>
            </a:r>
            <a:r>
              <a:rPr b="0" i="1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
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1476360" y="5105520"/>
            <a:ext cx="6400440" cy="113148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Roma, 29 Marzo 2017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1258920" y="1484280"/>
            <a:ext cx="6624360" cy="456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Assemblea Nazionale Soci AIP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7" name="Picture 6" descr=""/>
          <p:cNvPicPr/>
          <p:nvPr/>
        </p:nvPicPr>
        <p:blipFill>
          <a:blip r:embed="rId1"/>
          <a:stretch/>
        </p:blipFill>
        <p:spPr>
          <a:xfrm>
            <a:off x="755640" y="189000"/>
            <a:ext cx="1341000" cy="20156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Bilancio  consuntivo 2016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graphicFrame>
        <p:nvGraphicFramePr>
          <p:cNvPr id="169" name="Table 2"/>
          <p:cNvGraphicFramePr/>
          <p:nvPr/>
        </p:nvGraphicFramePr>
        <p:xfrm>
          <a:off x="495360" y="1628640"/>
          <a:ext cx="8152920" cy="2574000"/>
        </p:xfrm>
        <a:graphic>
          <a:graphicData uri="http://schemas.openxmlformats.org/drawingml/2006/table">
            <a:tbl>
              <a:tblPr/>
              <a:tblGrid>
                <a:gridCol w="2755800"/>
                <a:gridCol w="1143000"/>
                <a:gridCol w="2971800"/>
                <a:gridCol w="1282680"/>
              </a:tblGrid>
              <a:tr h="305640">
                <a:tc gridSpan="2"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ENTRATE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gridSpan="2"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USCITE</a:t>
                      </a:r>
                      <a:r>
                        <a:rPr b="1" lang="it-IT" sz="1900" spc="-1" strike="noStrike">
                          <a:solidFill>
                            <a:srgbClr val="ff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Quote associative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7.674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Congresso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19.245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Congresso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24.245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Summer School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2.334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Summer School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5.200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Winter school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4.941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Winter school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7.224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Contributi iniziative soci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4.108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Contributi affiliati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2.124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Premi giovani ricercatori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3.000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Borse studio summer school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3.800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Contributo E-CARE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1.376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Iniziative CE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4.074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98320"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Contributo sedi organizzatrici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8.377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Missioni CE 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3.179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Banca e ritenuta acconto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marL="457200" algn="r"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611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05640"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TOTALE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44.343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52280" rIns="12600" tIns="1260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TOTALE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5228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2600" rIns="12600" tIns="12600" bIns="0" anchor="ctr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55.483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170" name="" descr=""/>
          <p:cNvPicPr/>
          <p:nvPr/>
        </p:nvPicPr>
        <p:blipFill>
          <a:blip r:embed="rId1"/>
          <a:stretch/>
        </p:blipFill>
        <p:spPr>
          <a:xfrm>
            <a:off x="507960" y="2565360"/>
            <a:ext cx="3936960" cy="2590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457200" y="304920"/>
            <a:ext cx="8229240" cy="1142640"/>
          </a:xfrm>
          <a:prstGeom prst="rect">
            <a:avLst/>
          </a:prstGeom>
          <a:solidFill>
            <a:srgbClr val="ff993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Bilancio  consuntivo 2016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72" name="Table 2"/>
          <p:cNvGraphicFramePr/>
          <p:nvPr/>
        </p:nvGraphicFramePr>
        <p:xfrm>
          <a:off x="762120" y="1981080"/>
          <a:ext cx="7467120" cy="3966840"/>
        </p:xfrm>
        <a:graphic>
          <a:graphicData uri="http://schemas.openxmlformats.org/drawingml/2006/table">
            <a:tbl>
              <a:tblPr/>
              <a:tblGrid>
                <a:gridCol w="5067000"/>
                <a:gridCol w="2400120"/>
              </a:tblGrid>
              <a:tr h="566640">
                <a:tc>
                  <a:txBody>
                    <a:bodyPr lIns="12600" rIns="12600" tIns="1260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 </a:t>
                      </a: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Entrate 2016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 tIns="1260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44.343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66640">
                <a:tc>
                  <a:txBody>
                    <a:bodyPr lIns="12600" rIns="12600" tIns="1260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 </a:t>
                      </a: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Uscite 2016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 tIns="1260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55.483 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66640">
                <a:tc>
                  <a:txBody>
                    <a:bodyPr lIns="12600" rIns="12600" tIns="1260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 </a:t>
                      </a: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Disavanzo gestione 2016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 tIns="1260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- 11.141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66640">
                <a:tc>
                  <a:txBody>
                    <a:bodyPr lIns="12600" rIns="12600" tIns="1260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 </a:t>
                      </a: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Avanzo gestione anni precedenti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 tIns="1260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23.531 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66640">
                <a:tc>
                  <a:txBody>
                    <a:bodyPr lIns="12600" rIns="12600" tIns="1260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 </a:t>
                      </a:r>
                      <a:r>
                        <a:rPr b="1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Disponibilità 2017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 tIns="1260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1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12.390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66640">
                <a:tc>
                  <a:txBody>
                    <a:bodyPr lIns="12600" rIns="12600" tIns="1260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   </a:t>
                      </a: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di cui impegnate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 tIns="1260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7.746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67000">
                <a:tc>
                  <a:txBody>
                    <a:bodyPr lIns="12600" rIns="12600" tIns="1260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ff33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 </a:t>
                      </a:r>
                      <a:r>
                        <a:rPr b="0" lang="it-IT" sz="2000" spc="-1" strike="noStrike">
                          <a:solidFill>
                            <a:srgbClr val="ff33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Disponibilità effettiva 2017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12600" rIns="12600" tIns="1260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b="0" lang="it-IT" sz="2000" spc="-1" strike="noStrike">
                          <a:solidFill>
                            <a:srgbClr val="ff33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Verdana"/>
                        </a:rPr>
                        <a:t>4.644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12600" marR="1260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468360" y="1413000"/>
            <a:ext cx="8370360" cy="49690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Le quote associative consentono le spese base della sezione (funzionamento CE e gestione bancaria).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Congresso annuale e iniziative formative organizzate dal CE hanno avuto, in virtù dell’alto numero di partecipanti e del controllo delle spese, avanzi di gestione che hanno permesso di stanziare i vari contributi a favore dei giovani ricercatori (premi, contributi alla partecipazione congressi internazionali) e delle iniziative scientifiche organizzate dai soci ordinari.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L’aumento dei contributi a favore dei soci e delle iniziative del CE ha comportato, come programmato, un disavanzo di gestione (€ - 11.141).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L’avanzo di gestione accumulato negli anni precedenti è stato pertanto drasticamente ridotto: da € 23.531 a € 12.390. E’ necessario procedere su questa linea per il 2017.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457200" y="304920"/>
            <a:ext cx="8229240" cy="1142640"/>
          </a:xfrm>
          <a:prstGeom prst="rect">
            <a:avLst/>
          </a:prstGeom>
          <a:solidFill>
            <a:srgbClr val="ff993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Considerazioni bilancio consuntivo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457200" y="304920"/>
            <a:ext cx="8229240" cy="1142640"/>
          </a:xfrm>
          <a:prstGeom prst="rect">
            <a:avLst/>
          </a:prstGeom>
          <a:solidFill>
            <a:srgbClr val="ff993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Bilancio  di previsione 2017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76" name="Table 2"/>
          <p:cNvGraphicFramePr/>
          <p:nvPr/>
        </p:nvGraphicFramePr>
        <p:xfrm>
          <a:off x="323640" y="1791360"/>
          <a:ext cx="8424720" cy="3268800"/>
        </p:xfrm>
        <a:graphic>
          <a:graphicData uri="http://schemas.openxmlformats.org/drawingml/2006/table">
            <a:tbl>
              <a:tblPr/>
              <a:tblGrid>
                <a:gridCol w="3063600"/>
                <a:gridCol w="1148760"/>
                <a:gridCol w="3063600"/>
                <a:gridCol w="1148760"/>
              </a:tblGrid>
              <a:tr h="629280">
                <a:tc gridSpan="2">
                  <a:txBody>
                    <a:bodyPr lIns="39600" rIns="39600" tIns="0" bIns="0" anchor="b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ENTRATE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  <a:tc gridSpan="2">
                  <a:txBody>
                    <a:bodyPr lIns="39600" rIns="39600" tIns="0" bIns="0" anchor="b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USCITE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Avanzo 2016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12.390,49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Stanziamenti 2016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 </a:t>
                      </a: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7.746,00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Quote AIP 2017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6.500,00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Congresso annuale 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15.000,00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Congresso annuale 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23.000,00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Iniziative formative CE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5.000,00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Iniziative formative CE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5.000,00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Contributi iniziative soci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5.500,00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Contributi soci affiliati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4.000,00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Premi giovani ricercatori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3.000,00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Rimborsi CE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4.500,00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Contributo E-CARE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1.200,00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Spese amministrative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300,00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Spese bancarie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300,00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 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Fondo imprevisti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0" lang="it-IT" sz="19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348,49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293040"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Calibri"/>
                        </a:rPr>
                        <a:t>TOTALE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46.890,49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TOTALE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39600" rIns="39600" tIns="0" bIns="0" anchor="ctr"/>
                    <a:p>
                      <a:pPr algn="r">
                        <a:lnSpc>
                          <a:spcPct val="115000"/>
                        </a:lnSpc>
                      </a:pPr>
                      <a:r>
                        <a:rPr b="1" lang="it-IT" sz="1900" spc="-1" strike="noStrike">
                          <a:solidFill>
                            <a:srgbClr val="e46c0a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46.890,49</a:t>
                      </a:r>
                      <a:endParaRPr b="0" lang="it-IT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9600" marR="396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457200" y="304920"/>
            <a:ext cx="8229240" cy="1142640"/>
          </a:xfrm>
          <a:prstGeom prst="rect">
            <a:avLst/>
          </a:prstGeom>
          <a:solidFill>
            <a:srgbClr val="ff9933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ＭＳ Ｐゴシック"/>
              </a:rPr>
              <a:t>Considerazioni bilancio di previsione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502920" y="2042640"/>
            <a:ext cx="8183520" cy="448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>
            <a:pPr>
              <a:lnSpc>
                <a:spcPct val="100000"/>
              </a:lnSpc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Consolidare la riduzione dell’avanzo di gestione attraverso tre vettori principali: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408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Aumento contributi per giovani ricercatori: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97760" indent="-5140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Mantenimento quota eCare,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97760" indent="-5140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Aumento quota per contributi Soci Affiliati (partecipazione a congressi internazionali),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97760" indent="-5140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Mantenimento quota per premi.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408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Aumento quota di contributo per iniziative scientifiche organizzate da Soci Ordinari;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408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Mantenimento quote calmierate di iscrizione al convegno annuale per Soci Affiliati, riduzione quote di iscrizione per gli studenti.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</TotalTime>
  <Application>LibreOffice/5.2.0.4$Windows_x86 LibreOffice_project/066b007f5ebcc236395c7d282ba488bca6720265</Application>
  <Words>387</Words>
  <Paragraphs>130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2016-04-04T15:55:08Z</dcterms:created>
  <dc:creator>Utente</dc:creator>
  <dc:description/>
  <dc:language>it-IT</dc:language>
  <cp:lastModifiedBy>Luca</cp:lastModifiedBy>
  <dcterms:modified xsi:type="dcterms:W3CDTF">2017-03-28T17:25:08Z</dcterms:modified>
  <cp:revision>40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6</vt:i4>
  </property>
  <property fmtid="{D5CDD505-2E9C-101B-9397-08002B2CF9AE}" pid="8" name="PresentationFormat">
    <vt:lpwstr>Presentazione su schermo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